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8" r:id="rId62"/>
    <p:sldId id="316" r:id="rId63"/>
    <p:sldId id="317" r:id="rId64"/>
  </p:sldIdLst>
  <p:sldSz cx="9144000" cy="5143500" type="screen16x9"/>
  <p:notesSz cx="6858000" cy="9144000"/>
  <p:embeddedFontLst>
    <p:embeddedFont>
      <p:font typeface="Roboto"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bd8b412f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3bd8b412f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3bd8b412f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3bd8b412f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3bd8b412f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3bd8b412f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bd8b412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bd8b412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3bd8b412f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3bd8b412f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3bd8b412f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3bd8b412f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bd8b412f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bd8b412f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bd8b412f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bd8b412f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bd8b412f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bd8b412f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3bd8b412f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3bd8b412f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e1afaa3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e1afaa3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3bd8b412f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3bd8b412f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3bd8b412f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3bd8b412f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3bd8b412f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3bd8b412f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3bd8b412f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3bd8b412f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bd8b412f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bd8b412f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bd8b412f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bd8b412f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bd8b412fb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3bd8b412f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3bd8b412f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3bd8b412f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bd8b412f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3bd8b412f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bd8b412f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3bd8b412f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6e1afaa3f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6e1afaa3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bd8b412f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bd8b412f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bd8b412f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bd8b412f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3bd8b412f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3bd8b412f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e1afaa3f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6e1afaa3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6e1afaa3f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6e1afaa3f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e1afaa3f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e1afaa3f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6e1afaa3f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6e1afaa3f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6e1afaa3f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6e1afaa3f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6e1afaa3f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6e1afaa3f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6e1afaa3f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6e1afaa3f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3bd8b412f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3bd8b412f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For example, in philosophy or abstract discussions, concepts like justice, freedom, or democracy can be considered objects because they are not tangible physical entities but are concepts that can be understood and discussed through intellectual exploration.</a:t>
            </a: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Certain qualities like beauty, color, emotions (love, anger) are not objects in themselves but rather attributes or characteristics. They don't have the same tangible structure as traditional objects. However, they can still be associated with objects or used to describe properties of objects.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6e1afaa3f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6e1afaa3f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6e1afaa3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6e1afaa3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6e1afaa3f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6e1afaa3f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e1afaa3f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e1afaa3f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6e1afaa3f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6e1afaa3f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e1afaa3f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6e1afaa3f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6e1afaa3f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6e1afaa3f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6e1afaa3f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6e1afaa3f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6e1afaa3f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6e1afaa3f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6e1afaa3f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6e1afaa3f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bd8b412f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bd8b412f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e1afaa3f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6e1afaa3f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1afaa3f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1afaa3f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e1afaa3f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6e1afaa3f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6e1afaa3f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6e1afaa3f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6e1afaa3f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6e1afaa3f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e1afaa3f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6e1afaa3f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6e1afaa3f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6e1afaa3f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6e1afaa3f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6e1afaa3f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6e1afaa3f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6e1afaa3f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e1afaa3f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6e1afaa3f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3bd8b412f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3bd8b412f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6e1afaa3fe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6e1afaa3f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6e1afaa3f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6e1afaa3f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6e1afaa3fe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6e1afaa3f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3bd8b412f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3bd8b412f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40C28"/>
                </a:solidFill>
              </a:rPr>
              <a:t>eleven days (September 3-13) were deleted forever from the calendar by the British Government to align it with the one used in Europe</a:t>
            </a:r>
            <a:r>
              <a:rPr lang="en" sz="1500">
                <a:solidFill>
                  <a:srgbClr val="202124"/>
                </a:solidFill>
                <a:highlight>
                  <a:srgbClr val="FFFFFF"/>
                </a:highlight>
              </a:rPr>
              <a:t>, a shift from the Julian calendar to the Gregorian calendar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3bd8b412f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3bd8b412f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bd8b412f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3bd8b412f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Class and Object</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233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Elevator</a:t>
            </a:r>
            <a:endParaRPr/>
          </a:p>
        </p:txBody>
      </p:sp>
      <p:pic>
        <p:nvPicPr>
          <p:cNvPr id="122" name="Google Shape;122;p22"/>
          <p:cNvPicPr preferRelativeResize="0"/>
          <p:nvPr/>
        </p:nvPicPr>
        <p:blipFill>
          <a:blip r:embed="rId3">
            <a:alphaModFix/>
          </a:blip>
          <a:stretch>
            <a:fillRect/>
          </a:stretch>
        </p:blipFill>
        <p:spPr>
          <a:xfrm>
            <a:off x="311700" y="943400"/>
            <a:ext cx="8520600" cy="38285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172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An Elevator</a:t>
            </a:r>
            <a:endParaRPr/>
          </a:p>
          <a:p>
            <a:pPr marL="0" lvl="0" indent="0" algn="l" rtl="0">
              <a:spcBef>
                <a:spcPts val="0"/>
              </a:spcBef>
              <a:spcAft>
                <a:spcPts val="0"/>
              </a:spcAft>
              <a:buNone/>
            </a:pPr>
            <a:endParaRPr/>
          </a:p>
        </p:txBody>
      </p:sp>
      <p:pic>
        <p:nvPicPr>
          <p:cNvPr id="128" name="Google Shape;128;p23"/>
          <p:cNvPicPr preferRelativeResize="0"/>
          <p:nvPr/>
        </p:nvPicPr>
        <p:blipFill>
          <a:blip r:embed="rId3">
            <a:alphaModFix/>
          </a:blip>
          <a:stretch>
            <a:fillRect/>
          </a:stretch>
        </p:blipFill>
        <p:spPr>
          <a:xfrm>
            <a:off x="884075" y="822500"/>
            <a:ext cx="7375849" cy="381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218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Elevator - States</a:t>
            </a:r>
            <a:endParaRPr/>
          </a:p>
        </p:txBody>
      </p:sp>
      <p:pic>
        <p:nvPicPr>
          <p:cNvPr id="134" name="Google Shape;134;p24"/>
          <p:cNvPicPr preferRelativeResize="0"/>
          <p:nvPr/>
        </p:nvPicPr>
        <p:blipFill>
          <a:blip r:embed="rId3">
            <a:alphaModFix/>
          </a:blip>
          <a:stretch>
            <a:fillRect/>
          </a:stretch>
        </p:blipFill>
        <p:spPr>
          <a:xfrm>
            <a:off x="311700" y="963850"/>
            <a:ext cx="8520601" cy="32158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a:t>
            </a:r>
            <a:endParaRPr/>
          </a:p>
        </p:txBody>
      </p:sp>
      <p:sp>
        <p:nvSpPr>
          <p:cNvPr id="140" name="Google Shape;14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state of an object encompasses all of the (usually </a:t>
            </a:r>
            <a:r>
              <a:rPr lang="en" b="1"/>
              <a:t>static</a:t>
            </a:r>
            <a:r>
              <a:rPr lang="en"/>
              <a:t>) properties of the object plus the current (usually </a:t>
            </a:r>
            <a:r>
              <a:rPr lang="en" b="1"/>
              <a:t>dynamic</a:t>
            </a:r>
            <a:r>
              <a:rPr lang="en"/>
              <a:t>) values of each of these properties.</a:t>
            </a:r>
            <a:endParaRPr/>
          </a:p>
        </p:txBody>
      </p:sp>
      <p:pic>
        <p:nvPicPr>
          <p:cNvPr id="141" name="Google Shape;141;p25"/>
          <p:cNvPicPr preferRelativeResize="0"/>
          <p:nvPr/>
        </p:nvPicPr>
        <p:blipFill>
          <a:blip r:embed="rId3">
            <a:alphaModFix/>
          </a:blip>
          <a:stretch>
            <a:fillRect/>
          </a:stretch>
        </p:blipFill>
        <p:spPr>
          <a:xfrm>
            <a:off x="736399" y="2248925"/>
            <a:ext cx="8095901" cy="17784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Space</a:t>
            </a:r>
            <a:endParaRPr/>
          </a:p>
        </p:txBody>
      </p:sp>
      <p:sp>
        <p:nvSpPr>
          <p:cNvPr id="147" name="Google Shape;14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26"/>
          <p:cNvPicPr preferRelativeResize="0"/>
          <p:nvPr/>
        </p:nvPicPr>
        <p:blipFill>
          <a:blip r:embed="rId3">
            <a:alphaModFix/>
          </a:blip>
          <a:stretch>
            <a:fillRect/>
          </a:stretch>
        </p:blipFill>
        <p:spPr>
          <a:xfrm>
            <a:off x="432176" y="1454550"/>
            <a:ext cx="8279651" cy="223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218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Behavior</a:t>
            </a:r>
            <a:endParaRPr b="1"/>
          </a:p>
        </p:txBody>
      </p:sp>
      <p:pic>
        <p:nvPicPr>
          <p:cNvPr id="154" name="Google Shape;154;p27"/>
          <p:cNvPicPr preferRelativeResize="0"/>
          <p:nvPr/>
        </p:nvPicPr>
        <p:blipFill>
          <a:blip r:embed="rId3">
            <a:alphaModFix/>
          </a:blip>
          <a:stretch>
            <a:fillRect/>
          </a:stretch>
        </p:blipFill>
        <p:spPr>
          <a:xfrm>
            <a:off x="515125" y="913200"/>
            <a:ext cx="8448949" cy="392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20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Common Operations of an Object</a:t>
            </a:r>
            <a:endParaRPr/>
          </a:p>
        </p:txBody>
      </p:sp>
      <p:pic>
        <p:nvPicPr>
          <p:cNvPr id="160" name="Google Shape;160;p28"/>
          <p:cNvPicPr preferRelativeResize="0"/>
          <p:nvPr/>
        </p:nvPicPr>
        <p:blipFill>
          <a:blip r:embed="rId3">
            <a:alphaModFix/>
          </a:blip>
          <a:stretch>
            <a:fillRect/>
          </a:stretch>
        </p:blipFill>
        <p:spPr>
          <a:xfrm>
            <a:off x="311700" y="1230575"/>
            <a:ext cx="8679900" cy="31682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112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Employee LMS</a:t>
            </a:r>
            <a:endParaRPr/>
          </a:p>
        </p:txBody>
      </p:sp>
      <p:pic>
        <p:nvPicPr>
          <p:cNvPr id="166" name="Google Shape;166;p29"/>
          <p:cNvPicPr preferRelativeResize="0"/>
          <p:nvPr/>
        </p:nvPicPr>
        <p:blipFill>
          <a:blip r:embed="rId3">
            <a:alphaModFix/>
          </a:blip>
          <a:stretch>
            <a:fillRect/>
          </a:stretch>
        </p:blipFill>
        <p:spPr>
          <a:xfrm>
            <a:off x="468125" y="791025"/>
            <a:ext cx="8207774" cy="400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311700" y="172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Roles and Responsibilities</a:t>
            </a:r>
            <a:endParaRPr/>
          </a:p>
        </p:txBody>
      </p:sp>
      <p:pic>
        <p:nvPicPr>
          <p:cNvPr id="172" name="Google Shape;172;p30"/>
          <p:cNvPicPr preferRelativeResize="0"/>
          <p:nvPr/>
        </p:nvPicPr>
        <p:blipFill>
          <a:blip r:embed="rId3">
            <a:alphaModFix/>
          </a:blip>
          <a:stretch>
            <a:fillRect/>
          </a:stretch>
        </p:blipFill>
        <p:spPr>
          <a:xfrm>
            <a:off x="152400" y="898075"/>
            <a:ext cx="8679900" cy="3176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Roles and Responsibilities</a:t>
            </a:r>
            <a:endParaRPr/>
          </a:p>
          <a:p>
            <a:pPr marL="0" lvl="0" indent="0" algn="l" rtl="0">
              <a:spcBef>
                <a:spcPts val="0"/>
              </a:spcBef>
              <a:spcAft>
                <a:spcPts val="0"/>
              </a:spcAft>
              <a:buNone/>
            </a:pPr>
            <a:endParaRPr/>
          </a:p>
        </p:txBody>
      </p:sp>
      <p:sp>
        <p:nvSpPr>
          <p:cNvPr id="178" name="Google Shape;17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9" name="Google Shape;179;p31"/>
          <p:cNvPicPr preferRelativeResize="0"/>
          <p:nvPr/>
        </p:nvPicPr>
        <p:blipFill>
          <a:blip r:embed="rId3">
            <a:alphaModFix/>
          </a:blip>
          <a:stretch>
            <a:fillRect/>
          </a:stretch>
        </p:blipFill>
        <p:spPr>
          <a:xfrm>
            <a:off x="575800" y="1300175"/>
            <a:ext cx="7306375" cy="314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Introducing the Analogy</a:t>
            </a:r>
            <a:endParaRPr/>
          </a:p>
        </p:txBody>
      </p:sp>
      <p:sp>
        <p:nvSpPr>
          <p:cNvPr id="61" name="Google Shape;61;p14"/>
          <p:cNvSpPr txBox="1">
            <a:spLocks noGrp="1"/>
          </p:cNvSpPr>
          <p:nvPr>
            <p:ph type="body" idx="1"/>
          </p:nvPr>
        </p:nvSpPr>
        <p:spPr>
          <a:xfrm>
            <a:off x="311700" y="997100"/>
            <a:ext cx="4614900" cy="2317800"/>
          </a:xfrm>
          <a:prstGeom prst="rect">
            <a:avLst/>
          </a:prstGeom>
        </p:spPr>
        <p:txBody>
          <a:bodyPr spcFirstLastPara="1" wrap="square" lIns="91425" tIns="91425" rIns="91425" bIns="91425" anchor="t" anchorCtr="0">
            <a:normAutofit fontScale="92500" lnSpcReduction="20000"/>
          </a:bodyPr>
          <a:lstStyle/>
          <a:p>
            <a:pPr marL="457200" lvl="0" indent="-318906" algn="just" rtl="0">
              <a:lnSpc>
                <a:spcPct val="95000"/>
              </a:lnSpc>
              <a:spcBef>
                <a:spcPts val="0"/>
              </a:spcBef>
              <a:spcAft>
                <a:spcPts val="0"/>
              </a:spcAft>
              <a:buSzPct val="100000"/>
              <a:buChar char="●"/>
            </a:pPr>
            <a:r>
              <a:rPr lang="en" sz="1673"/>
              <a:t>"Navigating Complexity: Lessons from Engineering and Art"</a:t>
            </a:r>
            <a:endParaRPr sz="1673"/>
          </a:p>
          <a:p>
            <a:pPr marL="457200" lvl="0" indent="-318906" algn="just" rtl="0">
              <a:lnSpc>
                <a:spcPct val="95000"/>
              </a:lnSpc>
              <a:spcBef>
                <a:spcPts val="0"/>
              </a:spcBef>
              <a:spcAft>
                <a:spcPts val="0"/>
              </a:spcAft>
              <a:buSzPct val="100000"/>
              <a:buChar char="●"/>
            </a:pPr>
            <a:r>
              <a:rPr lang="en" sz="1673"/>
              <a:t>"Understanding Classes and Objects in OOAD"</a:t>
            </a:r>
            <a:endParaRPr sz="1673"/>
          </a:p>
          <a:p>
            <a:pPr marL="457200" lvl="0" indent="-318906" algn="just" rtl="0">
              <a:lnSpc>
                <a:spcPct val="95000"/>
              </a:lnSpc>
              <a:spcBef>
                <a:spcPts val="0"/>
              </a:spcBef>
              <a:spcAft>
                <a:spcPts val="0"/>
              </a:spcAft>
              <a:buSzPct val="100000"/>
              <a:buChar char="●"/>
            </a:pPr>
            <a:r>
              <a:rPr lang="en" sz="1673"/>
              <a:t>Analogizing the Engineer, Artist, and Software Developer</a:t>
            </a:r>
            <a:endParaRPr sz="1673"/>
          </a:p>
          <a:p>
            <a:pPr marL="457200" lvl="0" indent="-318906" algn="just" rtl="0">
              <a:lnSpc>
                <a:spcPct val="95000"/>
              </a:lnSpc>
              <a:spcBef>
                <a:spcPts val="0"/>
              </a:spcBef>
              <a:spcAft>
                <a:spcPts val="0"/>
              </a:spcAft>
              <a:buSzPct val="100000"/>
              <a:buChar char="●"/>
            </a:pPr>
            <a:r>
              <a:rPr lang="en" sz="1673"/>
              <a:t>Drawing parallels between materials in different trades and objects vs. classes in software</a:t>
            </a:r>
            <a:endParaRPr sz="1673"/>
          </a:p>
          <a:p>
            <a:pPr marL="457200" lvl="0" indent="-318906" algn="just" rtl="0">
              <a:lnSpc>
                <a:spcPct val="95000"/>
              </a:lnSpc>
              <a:spcBef>
                <a:spcPts val="0"/>
              </a:spcBef>
              <a:spcAft>
                <a:spcPts val="0"/>
              </a:spcAft>
              <a:buSzPct val="100000"/>
              <a:buChar char="●"/>
            </a:pPr>
            <a:r>
              <a:rPr lang="en" sz="1673"/>
              <a:t>Emphasizing the importance of material properties and their appropriate use</a:t>
            </a:r>
            <a:endParaRPr sz="1673"/>
          </a:p>
          <a:p>
            <a:pPr marL="0" lvl="0" indent="0" algn="just" rtl="0">
              <a:lnSpc>
                <a:spcPct val="95000"/>
              </a:lnSpc>
              <a:spcBef>
                <a:spcPts val="1200"/>
              </a:spcBef>
              <a:spcAft>
                <a:spcPts val="1200"/>
              </a:spcAft>
              <a:buSzPct val="74542"/>
              <a:buNone/>
            </a:pPr>
            <a:endParaRPr sz="1365"/>
          </a:p>
        </p:txBody>
      </p:sp>
      <p:pic>
        <p:nvPicPr>
          <p:cNvPr id="62" name="Google Shape;62;p14"/>
          <p:cNvPicPr preferRelativeResize="0"/>
          <p:nvPr/>
        </p:nvPicPr>
        <p:blipFill>
          <a:blip r:embed="rId3">
            <a:alphaModFix/>
          </a:blip>
          <a:stretch>
            <a:fillRect/>
          </a:stretch>
        </p:blipFill>
        <p:spPr>
          <a:xfrm>
            <a:off x="6103225" y="163250"/>
            <a:ext cx="2536600" cy="1670900"/>
          </a:xfrm>
          <a:prstGeom prst="rect">
            <a:avLst/>
          </a:prstGeom>
          <a:noFill/>
          <a:ln>
            <a:noFill/>
          </a:ln>
        </p:spPr>
      </p:pic>
      <p:pic>
        <p:nvPicPr>
          <p:cNvPr id="63" name="Google Shape;63;p14"/>
          <p:cNvPicPr preferRelativeResize="0"/>
          <p:nvPr/>
        </p:nvPicPr>
        <p:blipFill>
          <a:blip r:embed="rId4">
            <a:alphaModFix/>
          </a:blip>
          <a:stretch>
            <a:fillRect/>
          </a:stretch>
        </p:blipFill>
        <p:spPr>
          <a:xfrm>
            <a:off x="566325" y="2976750"/>
            <a:ext cx="1982550" cy="1321376"/>
          </a:xfrm>
          <a:prstGeom prst="rect">
            <a:avLst/>
          </a:prstGeom>
          <a:noFill/>
          <a:ln>
            <a:noFill/>
          </a:ln>
        </p:spPr>
      </p:pic>
      <p:pic>
        <p:nvPicPr>
          <p:cNvPr id="64" name="Google Shape;64;p14"/>
          <p:cNvPicPr preferRelativeResize="0"/>
          <p:nvPr/>
        </p:nvPicPr>
        <p:blipFill>
          <a:blip r:embed="rId5">
            <a:alphaModFix/>
          </a:blip>
          <a:stretch>
            <a:fillRect/>
          </a:stretch>
        </p:blipFill>
        <p:spPr>
          <a:xfrm>
            <a:off x="2701250" y="2976750"/>
            <a:ext cx="1776450" cy="1321375"/>
          </a:xfrm>
          <a:prstGeom prst="rect">
            <a:avLst/>
          </a:prstGeom>
          <a:noFill/>
          <a:ln>
            <a:noFill/>
          </a:ln>
        </p:spPr>
      </p:pic>
      <p:pic>
        <p:nvPicPr>
          <p:cNvPr id="65" name="Google Shape;65;p14"/>
          <p:cNvPicPr preferRelativeResize="0"/>
          <p:nvPr/>
        </p:nvPicPr>
        <p:blipFill>
          <a:blip r:embed="rId6">
            <a:alphaModFix/>
          </a:blip>
          <a:stretch>
            <a:fillRect/>
          </a:stretch>
        </p:blipFill>
        <p:spPr>
          <a:xfrm>
            <a:off x="5120700" y="2736574"/>
            <a:ext cx="3905700" cy="21969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BEHAVIOR of an Object</a:t>
            </a:r>
            <a:endParaRPr/>
          </a:p>
        </p:txBody>
      </p:sp>
      <p:sp>
        <p:nvSpPr>
          <p:cNvPr id="185" name="Google Shape;18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6" name="Google Shape;186;p32"/>
          <p:cNvPicPr preferRelativeResize="0"/>
          <p:nvPr/>
        </p:nvPicPr>
        <p:blipFill>
          <a:blip r:embed="rId3">
            <a:alphaModFix/>
          </a:blip>
          <a:stretch>
            <a:fillRect/>
          </a:stretch>
        </p:blipFill>
        <p:spPr>
          <a:xfrm>
            <a:off x="429050" y="1257554"/>
            <a:ext cx="8285899" cy="163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IDENTITY of an Object</a:t>
            </a:r>
            <a:endParaRPr/>
          </a:p>
        </p:txBody>
      </p:sp>
      <p:sp>
        <p:nvSpPr>
          <p:cNvPr id="192" name="Google Shape;19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33"/>
          <p:cNvPicPr preferRelativeResize="0"/>
          <p:nvPr/>
        </p:nvPicPr>
        <p:blipFill>
          <a:blip r:embed="rId3">
            <a:alphaModFix/>
          </a:blip>
          <a:stretch>
            <a:fillRect/>
          </a:stretch>
        </p:blipFill>
        <p:spPr>
          <a:xfrm>
            <a:off x="403575" y="1152475"/>
            <a:ext cx="8243449"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11700" y="172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IDENTITY of a Display Object</a:t>
            </a:r>
            <a:endParaRPr/>
          </a:p>
        </p:txBody>
      </p:sp>
      <p:sp>
        <p:nvSpPr>
          <p:cNvPr id="199" name="Google Shape;19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34"/>
          <p:cNvPicPr preferRelativeResize="0"/>
          <p:nvPr/>
        </p:nvPicPr>
        <p:blipFill>
          <a:blip r:embed="rId3">
            <a:alphaModFix/>
          </a:blip>
          <a:stretch>
            <a:fillRect/>
          </a:stretch>
        </p:blipFill>
        <p:spPr>
          <a:xfrm>
            <a:off x="311700" y="1152475"/>
            <a:ext cx="8520600" cy="25795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175675" y="142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IDENTITY of a Display Object</a:t>
            </a:r>
            <a:endParaRPr/>
          </a:p>
          <a:p>
            <a:pPr marL="0" lvl="0" indent="0" algn="l" rtl="0">
              <a:spcBef>
                <a:spcPts val="0"/>
              </a:spcBef>
              <a:spcAft>
                <a:spcPts val="0"/>
              </a:spcAft>
              <a:buNone/>
            </a:pPr>
            <a:endParaRPr/>
          </a:p>
        </p:txBody>
      </p:sp>
      <p:pic>
        <p:nvPicPr>
          <p:cNvPr id="206" name="Google Shape;206;p35"/>
          <p:cNvPicPr preferRelativeResize="0"/>
          <p:nvPr/>
        </p:nvPicPr>
        <p:blipFill>
          <a:blip r:embed="rId3">
            <a:alphaModFix/>
          </a:blip>
          <a:stretch>
            <a:fillRect/>
          </a:stretch>
        </p:blipFill>
        <p:spPr>
          <a:xfrm>
            <a:off x="152400" y="867850"/>
            <a:ext cx="8705900" cy="408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20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IDENTITY of a Display Object</a:t>
            </a:r>
            <a:endParaRPr/>
          </a:p>
        </p:txBody>
      </p:sp>
      <p:pic>
        <p:nvPicPr>
          <p:cNvPr id="212" name="Google Shape;212;p36"/>
          <p:cNvPicPr preferRelativeResize="0"/>
          <p:nvPr/>
        </p:nvPicPr>
        <p:blipFill>
          <a:blip r:embed="rId3">
            <a:alphaModFix/>
          </a:blip>
          <a:stretch>
            <a:fillRect/>
          </a:stretch>
        </p:blipFill>
        <p:spPr>
          <a:xfrm>
            <a:off x="433175" y="1009075"/>
            <a:ext cx="8277650" cy="3125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Relationships among Objects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12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Relationships among Objects</a:t>
            </a:r>
            <a:endParaRPr sz="1720"/>
          </a:p>
        </p:txBody>
      </p:sp>
      <p:pic>
        <p:nvPicPr>
          <p:cNvPr id="223" name="Google Shape;223;p38"/>
          <p:cNvPicPr preferRelativeResize="0"/>
          <p:nvPr/>
        </p:nvPicPr>
        <p:blipFill>
          <a:blip r:embed="rId3">
            <a:alphaModFix/>
          </a:blip>
          <a:stretch>
            <a:fillRect/>
          </a:stretch>
        </p:blipFill>
        <p:spPr>
          <a:xfrm>
            <a:off x="487375" y="837600"/>
            <a:ext cx="8520600" cy="4056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0573"/>
              <a:buFont typeface="Arial"/>
              <a:buNone/>
            </a:pPr>
            <a:r>
              <a:rPr lang="en" sz="2440"/>
              <a:t>Relationships among Objects</a:t>
            </a:r>
            <a:endParaRPr/>
          </a:p>
        </p:txBody>
      </p:sp>
      <p:sp>
        <p:nvSpPr>
          <p:cNvPr id="229" name="Google Shape;2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Links (association)</a:t>
            </a:r>
            <a:endParaRPr/>
          </a:p>
          <a:p>
            <a:pPr marL="457200" lvl="0" indent="-342900" algn="l" rtl="0">
              <a:spcBef>
                <a:spcPts val="0"/>
              </a:spcBef>
              <a:spcAft>
                <a:spcPts val="0"/>
              </a:spcAft>
              <a:buSzPts val="1800"/>
              <a:buChar char="●"/>
            </a:pPr>
            <a:r>
              <a:rPr lang="en"/>
              <a:t>Aggregation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2032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5081"/>
              <a:buFont typeface="Arial"/>
              <a:buNone/>
            </a:pPr>
            <a:r>
              <a:rPr lang="en" sz="2440"/>
              <a:t>Links (Association)</a:t>
            </a:r>
            <a:endParaRPr/>
          </a:p>
        </p:txBody>
      </p:sp>
      <p:pic>
        <p:nvPicPr>
          <p:cNvPr id="235" name="Google Shape;235;p40"/>
          <p:cNvPicPr preferRelativeResize="0"/>
          <p:nvPr/>
        </p:nvPicPr>
        <p:blipFill>
          <a:blip r:embed="rId3">
            <a:alphaModFix/>
          </a:blip>
          <a:stretch>
            <a:fillRect/>
          </a:stretch>
        </p:blipFill>
        <p:spPr>
          <a:xfrm>
            <a:off x="424475" y="1094550"/>
            <a:ext cx="8520600" cy="24787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18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Notation</a:t>
            </a:r>
            <a:endParaRPr/>
          </a:p>
        </p:txBody>
      </p:sp>
      <p:sp>
        <p:nvSpPr>
          <p:cNvPr id="241" name="Google Shape;241;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2" name="Google Shape;242;p41"/>
          <p:cNvPicPr preferRelativeResize="0"/>
          <p:nvPr/>
        </p:nvPicPr>
        <p:blipFill>
          <a:blip r:embed="rId3">
            <a:alphaModFix/>
          </a:blip>
          <a:stretch>
            <a:fillRect/>
          </a:stretch>
        </p:blipFill>
        <p:spPr>
          <a:xfrm>
            <a:off x="311700" y="880425"/>
            <a:ext cx="8520601" cy="2546386"/>
          </a:xfrm>
          <a:prstGeom prst="rect">
            <a:avLst/>
          </a:prstGeom>
          <a:noFill/>
          <a:ln>
            <a:noFill/>
          </a:ln>
        </p:spPr>
      </p:pic>
      <p:pic>
        <p:nvPicPr>
          <p:cNvPr id="243" name="Google Shape;243;p41"/>
          <p:cNvPicPr preferRelativeResize="0"/>
          <p:nvPr/>
        </p:nvPicPr>
        <p:blipFill>
          <a:blip r:embed="rId4">
            <a:alphaModFix/>
          </a:blip>
          <a:stretch>
            <a:fillRect/>
          </a:stretch>
        </p:blipFill>
        <p:spPr>
          <a:xfrm>
            <a:off x="1915838" y="3546413"/>
            <a:ext cx="4619625" cy="124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Nature of an Object</a:t>
            </a:r>
            <a:endParaRPr/>
          </a:p>
        </p:txBody>
      </p:sp>
      <p:sp>
        <p:nvSpPr>
          <p:cNvPr id="71" name="Google Shape;71;p15"/>
          <p:cNvSpPr txBox="1">
            <a:spLocks noGrp="1"/>
          </p:cNvSpPr>
          <p:nvPr>
            <p:ph type="body" idx="1"/>
          </p:nvPr>
        </p:nvSpPr>
        <p:spPr>
          <a:xfrm>
            <a:off x="311700" y="1152475"/>
            <a:ext cx="46503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Meet the Virtual 'Play-Doh': Understanding Objects</a:t>
            </a:r>
            <a:endParaRPr sz="1400"/>
          </a:p>
          <a:p>
            <a:pPr marL="457200" lvl="0" indent="-317500" algn="l" rtl="0">
              <a:spcBef>
                <a:spcPts val="0"/>
              </a:spcBef>
              <a:spcAft>
                <a:spcPts val="0"/>
              </a:spcAft>
              <a:buSzPts val="1400"/>
              <a:buChar char="●"/>
            </a:pPr>
            <a:r>
              <a:rPr lang="en" sz="1400"/>
              <a:t>Comparing objects to Play-Doh creations that have identity, shape, and purpose</a:t>
            </a:r>
            <a:endParaRPr sz="1400"/>
          </a:p>
          <a:p>
            <a:pPr marL="457200" lvl="0" indent="-317500" algn="l" rtl="0">
              <a:spcBef>
                <a:spcPts val="0"/>
              </a:spcBef>
              <a:spcAft>
                <a:spcPts val="0"/>
              </a:spcAft>
              <a:buSzPts val="1400"/>
              <a:buChar char="●"/>
            </a:pPr>
            <a:r>
              <a:rPr lang="en" sz="1400"/>
              <a:t>Discovering how objects become a part of our digital playground</a:t>
            </a:r>
            <a:endParaRPr sz="1400"/>
          </a:p>
        </p:txBody>
      </p:sp>
      <p:pic>
        <p:nvPicPr>
          <p:cNvPr id="72" name="Google Shape;72;p15"/>
          <p:cNvPicPr preferRelativeResize="0"/>
          <p:nvPr/>
        </p:nvPicPr>
        <p:blipFill>
          <a:blip r:embed="rId3">
            <a:alphaModFix/>
          </a:blip>
          <a:stretch>
            <a:fillRect/>
          </a:stretch>
        </p:blipFill>
        <p:spPr>
          <a:xfrm>
            <a:off x="4961900" y="1152475"/>
            <a:ext cx="3870400" cy="32651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2032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A Flow Control System</a:t>
            </a:r>
            <a:endParaRPr sz="2020"/>
          </a:p>
        </p:txBody>
      </p:sp>
      <p:pic>
        <p:nvPicPr>
          <p:cNvPr id="249" name="Google Shape;249;p42"/>
          <p:cNvPicPr preferRelativeResize="0"/>
          <p:nvPr/>
        </p:nvPicPr>
        <p:blipFill>
          <a:blip r:embed="rId3">
            <a:alphaModFix/>
          </a:blip>
          <a:stretch>
            <a:fillRect/>
          </a:stretch>
        </p:blipFill>
        <p:spPr>
          <a:xfrm>
            <a:off x="2624750" y="624775"/>
            <a:ext cx="6361100" cy="2748775"/>
          </a:xfrm>
          <a:prstGeom prst="rect">
            <a:avLst/>
          </a:prstGeom>
          <a:noFill/>
          <a:ln>
            <a:noFill/>
          </a:ln>
        </p:spPr>
      </p:pic>
      <p:pic>
        <p:nvPicPr>
          <p:cNvPr id="250" name="Google Shape;250;p42"/>
          <p:cNvPicPr preferRelativeResize="0"/>
          <p:nvPr/>
        </p:nvPicPr>
        <p:blipFill>
          <a:blip r:embed="rId4">
            <a:alphaModFix/>
          </a:blip>
          <a:stretch>
            <a:fillRect/>
          </a:stretch>
        </p:blipFill>
        <p:spPr>
          <a:xfrm>
            <a:off x="311700" y="3437225"/>
            <a:ext cx="8229701" cy="964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Understanding Messages between Objects</a:t>
            </a:r>
            <a:endParaRPr/>
          </a:p>
        </p:txBody>
      </p:sp>
      <p:pic>
        <p:nvPicPr>
          <p:cNvPr id="256" name="Google Shape;256;p43"/>
          <p:cNvPicPr preferRelativeResize="0"/>
          <p:nvPr/>
        </p:nvPicPr>
        <p:blipFill>
          <a:blip r:embed="rId3">
            <a:alphaModFix/>
          </a:blip>
          <a:stretch>
            <a:fillRect/>
          </a:stretch>
        </p:blipFill>
        <p:spPr>
          <a:xfrm>
            <a:off x="545375" y="1170125"/>
            <a:ext cx="8520600" cy="33587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311700" y="263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Roles of participating objects in a link</a:t>
            </a:r>
            <a:endParaRPr/>
          </a:p>
        </p:txBody>
      </p:sp>
      <p:pic>
        <p:nvPicPr>
          <p:cNvPr id="262" name="Google Shape;262;p44"/>
          <p:cNvPicPr preferRelativeResize="0"/>
          <p:nvPr/>
        </p:nvPicPr>
        <p:blipFill>
          <a:blip r:embed="rId3">
            <a:alphaModFix/>
          </a:blip>
          <a:stretch>
            <a:fillRect/>
          </a:stretch>
        </p:blipFill>
        <p:spPr>
          <a:xfrm>
            <a:off x="152400" y="988775"/>
            <a:ext cx="8520599" cy="37051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Visibility</a:t>
            </a:r>
            <a:endParaRPr/>
          </a:p>
        </p:txBody>
      </p:sp>
      <p:sp>
        <p:nvSpPr>
          <p:cNvPr id="268" name="Google Shape;26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9" name="Google Shape;269;p45"/>
          <p:cNvPicPr preferRelativeResize="0"/>
          <p:nvPr/>
        </p:nvPicPr>
        <p:blipFill>
          <a:blip r:embed="rId3">
            <a:alphaModFix/>
          </a:blip>
          <a:stretch>
            <a:fillRect/>
          </a:stretch>
        </p:blipFill>
        <p:spPr>
          <a:xfrm>
            <a:off x="311700" y="1152481"/>
            <a:ext cx="8520599" cy="1823758"/>
          </a:xfrm>
          <a:prstGeom prst="rect">
            <a:avLst/>
          </a:prstGeom>
          <a:noFill/>
          <a:ln>
            <a:noFill/>
          </a:ln>
        </p:spPr>
      </p:pic>
      <p:pic>
        <p:nvPicPr>
          <p:cNvPr id="270" name="Google Shape;270;p45"/>
          <p:cNvPicPr preferRelativeResize="0"/>
          <p:nvPr/>
        </p:nvPicPr>
        <p:blipFill>
          <a:blip r:embed="rId4">
            <a:alphaModFix/>
          </a:blip>
          <a:stretch>
            <a:fillRect/>
          </a:stretch>
        </p:blipFill>
        <p:spPr>
          <a:xfrm>
            <a:off x="617850" y="2976250"/>
            <a:ext cx="3218422" cy="1823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Synchronization</a:t>
            </a:r>
            <a:endParaRPr/>
          </a:p>
        </p:txBody>
      </p:sp>
      <p:sp>
        <p:nvSpPr>
          <p:cNvPr id="276" name="Google Shape;27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7" name="Google Shape;277;p46"/>
          <p:cNvPicPr preferRelativeResize="0"/>
          <p:nvPr/>
        </p:nvPicPr>
        <p:blipFill>
          <a:blip r:embed="rId3">
            <a:alphaModFix/>
          </a:blip>
          <a:stretch>
            <a:fillRect/>
          </a:stretch>
        </p:blipFill>
        <p:spPr>
          <a:xfrm>
            <a:off x="208200" y="1152475"/>
            <a:ext cx="8727600" cy="36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107600" y="138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Synchronization</a:t>
            </a:r>
            <a:endParaRPr/>
          </a:p>
          <a:p>
            <a:pPr marL="0" lvl="0" indent="0" algn="l" rtl="0">
              <a:spcBef>
                <a:spcPts val="0"/>
              </a:spcBef>
              <a:spcAft>
                <a:spcPts val="0"/>
              </a:spcAft>
              <a:buNone/>
            </a:pPr>
            <a:endParaRPr/>
          </a:p>
        </p:txBody>
      </p:sp>
      <p:pic>
        <p:nvPicPr>
          <p:cNvPr id="283" name="Google Shape;283;p47"/>
          <p:cNvPicPr preferRelativeResize="0"/>
          <p:nvPr/>
        </p:nvPicPr>
        <p:blipFill>
          <a:blip r:embed="rId3">
            <a:alphaModFix/>
          </a:blip>
          <a:stretch>
            <a:fillRect/>
          </a:stretch>
        </p:blipFill>
        <p:spPr>
          <a:xfrm>
            <a:off x="456025" y="710300"/>
            <a:ext cx="8391450" cy="4277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238925" y="214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Aggregation</a:t>
            </a:r>
            <a:endParaRPr/>
          </a:p>
        </p:txBody>
      </p:sp>
      <p:pic>
        <p:nvPicPr>
          <p:cNvPr id="289" name="Google Shape;289;p48"/>
          <p:cNvPicPr preferRelativeResize="0"/>
          <p:nvPr/>
        </p:nvPicPr>
        <p:blipFill>
          <a:blip r:embed="rId3">
            <a:alphaModFix/>
          </a:blip>
          <a:stretch>
            <a:fillRect/>
          </a:stretch>
        </p:blipFill>
        <p:spPr>
          <a:xfrm>
            <a:off x="152400" y="711025"/>
            <a:ext cx="8839200" cy="2946400"/>
          </a:xfrm>
          <a:prstGeom prst="rect">
            <a:avLst/>
          </a:prstGeom>
          <a:noFill/>
          <a:ln>
            <a:noFill/>
          </a:ln>
        </p:spPr>
      </p:pic>
      <p:pic>
        <p:nvPicPr>
          <p:cNvPr id="290" name="Google Shape;290;p48"/>
          <p:cNvPicPr preferRelativeResize="0"/>
          <p:nvPr/>
        </p:nvPicPr>
        <p:blipFill>
          <a:blip r:embed="rId4">
            <a:alphaModFix/>
          </a:blip>
          <a:stretch>
            <a:fillRect/>
          </a:stretch>
        </p:blipFill>
        <p:spPr>
          <a:xfrm>
            <a:off x="152400" y="3809825"/>
            <a:ext cx="8839200" cy="9000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Temperature control system</a:t>
            </a:r>
            <a:endParaRPr/>
          </a:p>
        </p:txBody>
      </p:sp>
      <p:pic>
        <p:nvPicPr>
          <p:cNvPr id="296" name="Google Shape;296;p49"/>
          <p:cNvPicPr preferRelativeResize="0"/>
          <p:nvPr/>
        </p:nvPicPr>
        <p:blipFill>
          <a:blip r:embed="rId3">
            <a:alphaModFix/>
          </a:blip>
          <a:stretch>
            <a:fillRect/>
          </a:stretch>
        </p:blipFill>
        <p:spPr>
          <a:xfrm>
            <a:off x="304800" y="725100"/>
            <a:ext cx="8705852" cy="4266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title"/>
          </p:nvPr>
        </p:nvSpPr>
        <p:spPr>
          <a:xfrm>
            <a:off x="214650" y="117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LMS </a:t>
            </a:r>
            <a:endParaRPr/>
          </a:p>
        </p:txBody>
      </p:sp>
      <p:pic>
        <p:nvPicPr>
          <p:cNvPr id="302" name="Google Shape;302;p50"/>
          <p:cNvPicPr preferRelativeResize="0"/>
          <p:nvPr/>
        </p:nvPicPr>
        <p:blipFill>
          <a:blip r:embed="rId3">
            <a:alphaModFix/>
          </a:blip>
          <a:stretch>
            <a:fillRect/>
          </a:stretch>
        </p:blipFill>
        <p:spPr>
          <a:xfrm>
            <a:off x="234513" y="776425"/>
            <a:ext cx="8674974" cy="1694625"/>
          </a:xfrm>
          <a:prstGeom prst="rect">
            <a:avLst/>
          </a:prstGeom>
          <a:noFill/>
          <a:ln>
            <a:noFill/>
          </a:ln>
        </p:spPr>
      </p:pic>
      <p:pic>
        <p:nvPicPr>
          <p:cNvPr id="303" name="Google Shape;303;p50"/>
          <p:cNvPicPr preferRelativeResize="0"/>
          <p:nvPr/>
        </p:nvPicPr>
        <p:blipFill>
          <a:blip r:embed="rId4">
            <a:alphaModFix/>
          </a:blip>
          <a:stretch>
            <a:fillRect/>
          </a:stretch>
        </p:blipFill>
        <p:spPr>
          <a:xfrm>
            <a:off x="649775" y="2557275"/>
            <a:ext cx="6951092" cy="2367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Nature of classes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and What Isn't an Object?</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 name="Google Shape;79;p16"/>
          <p:cNvPicPr preferRelativeResize="0"/>
          <p:nvPr/>
        </p:nvPicPr>
        <p:blipFill>
          <a:blip r:embed="rId3">
            <a:alphaModFix/>
          </a:blip>
          <a:stretch>
            <a:fillRect/>
          </a:stretch>
        </p:blipFill>
        <p:spPr>
          <a:xfrm>
            <a:off x="311688" y="1152463"/>
            <a:ext cx="5781675" cy="1190625"/>
          </a:xfrm>
          <a:prstGeom prst="rect">
            <a:avLst/>
          </a:prstGeom>
          <a:noFill/>
          <a:ln>
            <a:noFill/>
          </a:ln>
        </p:spPr>
      </p:pic>
      <p:pic>
        <p:nvPicPr>
          <p:cNvPr id="80" name="Google Shape;80;p16"/>
          <p:cNvPicPr preferRelativeResize="0"/>
          <p:nvPr/>
        </p:nvPicPr>
        <p:blipFill>
          <a:blip r:embed="rId4">
            <a:alphaModFix/>
          </a:blip>
          <a:stretch>
            <a:fillRect/>
          </a:stretch>
        </p:blipFill>
        <p:spPr>
          <a:xfrm>
            <a:off x="311700" y="2793533"/>
            <a:ext cx="8520600" cy="20366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2"/>
          <p:cNvSpPr txBox="1">
            <a:spLocks noGrp="1"/>
          </p:cNvSpPr>
          <p:nvPr>
            <p:ph type="title"/>
          </p:nvPr>
        </p:nvSpPr>
        <p:spPr>
          <a:xfrm>
            <a:off x="202500" y="81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Class?</a:t>
            </a:r>
            <a:endParaRPr/>
          </a:p>
        </p:txBody>
      </p:sp>
      <p:pic>
        <p:nvPicPr>
          <p:cNvPr id="314" name="Google Shape;314;p52"/>
          <p:cNvPicPr preferRelativeResize="0"/>
          <p:nvPr/>
        </p:nvPicPr>
        <p:blipFill>
          <a:blip r:embed="rId3">
            <a:alphaModFix/>
          </a:blip>
          <a:stretch>
            <a:fillRect/>
          </a:stretch>
        </p:blipFill>
        <p:spPr>
          <a:xfrm>
            <a:off x="152400" y="806200"/>
            <a:ext cx="8839202" cy="40381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0" name="Google Shape;320;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1" name="Google Shape;321;p53"/>
          <p:cNvPicPr preferRelativeResize="0"/>
          <p:nvPr/>
        </p:nvPicPr>
        <p:blipFill>
          <a:blip r:embed="rId3">
            <a:alphaModFix/>
          </a:blip>
          <a:stretch>
            <a:fillRect/>
          </a:stretch>
        </p:blipFill>
        <p:spPr>
          <a:xfrm>
            <a:off x="1775170" y="2"/>
            <a:ext cx="5593669" cy="4538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200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not a class?</a:t>
            </a:r>
            <a:endParaRPr/>
          </a:p>
        </p:txBody>
      </p:sp>
      <p:pic>
        <p:nvPicPr>
          <p:cNvPr id="327" name="Google Shape;327;p54"/>
          <p:cNvPicPr preferRelativeResize="0"/>
          <p:nvPr/>
        </p:nvPicPr>
        <p:blipFill>
          <a:blip r:embed="rId3">
            <a:alphaModFix/>
          </a:blip>
          <a:stretch>
            <a:fillRect/>
          </a:stretch>
        </p:blipFill>
        <p:spPr>
          <a:xfrm>
            <a:off x="228600" y="925200"/>
            <a:ext cx="8839199" cy="2587769"/>
          </a:xfrm>
          <a:prstGeom prst="rect">
            <a:avLst/>
          </a:prstGeom>
          <a:noFill/>
          <a:ln>
            <a:noFill/>
          </a:ln>
        </p:spPr>
      </p:pic>
      <p:pic>
        <p:nvPicPr>
          <p:cNvPr id="328" name="Google Shape;328;p54"/>
          <p:cNvPicPr preferRelativeResize="0"/>
          <p:nvPr/>
        </p:nvPicPr>
        <p:blipFill>
          <a:blip r:embed="rId4">
            <a:alphaModFix/>
          </a:blip>
          <a:stretch>
            <a:fillRect/>
          </a:stretch>
        </p:blipFill>
        <p:spPr>
          <a:xfrm>
            <a:off x="498713" y="3769175"/>
            <a:ext cx="5114925" cy="18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Interface</a:t>
            </a:r>
            <a:endParaRPr/>
          </a:p>
        </p:txBody>
      </p:sp>
      <p:sp>
        <p:nvSpPr>
          <p:cNvPr id="334" name="Google Shape;334;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5" name="Google Shape;335;p55"/>
          <p:cNvPicPr preferRelativeResize="0"/>
          <p:nvPr/>
        </p:nvPicPr>
        <p:blipFill>
          <a:blip r:embed="rId3">
            <a:alphaModFix/>
          </a:blip>
          <a:stretch>
            <a:fillRect/>
          </a:stretch>
        </p:blipFill>
        <p:spPr>
          <a:xfrm>
            <a:off x="311700" y="1152475"/>
            <a:ext cx="8735126" cy="2409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311700" y="159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by Contract</a:t>
            </a:r>
            <a:endParaRPr/>
          </a:p>
        </p:txBody>
      </p:sp>
      <p:pic>
        <p:nvPicPr>
          <p:cNvPr id="341" name="Google Shape;341;p56"/>
          <p:cNvPicPr preferRelativeResize="0"/>
          <p:nvPr/>
        </p:nvPicPr>
        <p:blipFill>
          <a:blip r:embed="rId3">
            <a:alphaModFix/>
          </a:blip>
          <a:stretch>
            <a:fillRect/>
          </a:stretch>
        </p:blipFill>
        <p:spPr>
          <a:xfrm>
            <a:off x="152400" y="884375"/>
            <a:ext cx="8839200" cy="2567137"/>
          </a:xfrm>
          <a:prstGeom prst="rect">
            <a:avLst/>
          </a:prstGeom>
          <a:noFill/>
          <a:ln>
            <a:noFill/>
          </a:ln>
        </p:spPr>
      </p:pic>
      <p:pic>
        <p:nvPicPr>
          <p:cNvPr id="342" name="Google Shape;342;p56"/>
          <p:cNvPicPr preferRelativeResize="0"/>
          <p:nvPr/>
        </p:nvPicPr>
        <p:blipFill>
          <a:blip r:embed="rId4">
            <a:alphaModFix/>
          </a:blip>
          <a:stretch>
            <a:fillRect/>
          </a:stretch>
        </p:blipFill>
        <p:spPr>
          <a:xfrm>
            <a:off x="152400" y="3603912"/>
            <a:ext cx="8234925" cy="13871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7"/>
          <p:cNvSpPr txBox="1">
            <a:spLocks noGrp="1"/>
          </p:cNvSpPr>
          <p:nvPr>
            <p:ph type="title"/>
          </p:nvPr>
        </p:nvSpPr>
        <p:spPr>
          <a:xfrm>
            <a:off x="311700" y="159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by Contract</a:t>
            </a:r>
            <a:endParaRPr/>
          </a:p>
        </p:txBody>
      </p:sp>
      <p:pic>
        <p:nvPicPr>
          <p:cNvPr id="348" name="Google Shape;348;p57"/>
          <p:cNvPicPr preferRelativeResize="0"/>
          <p:nvPr/>
        </p:nvPicPr>
        <p:blipFill>
          <a:blip r:embed="rId3">
            <a:alphaModFix/>
          </a:blip>
          <a:stretch>
            <a:fillRect/>
          </a:stretch>
        </p:blipFill>
        <p:spPr>
          <a:xfrm>
            <a:off x="152400" y="731975"/>
            <a:ext cx="8839200" cy="1926051"/>
          </a:xfrm>
          <a:prstGeom prst="rect">
            <a:avLst/>
          </a:prstGeom>
          <a:noFill/>
          <a:ln>
            <a:noFill/>
          </a:ln>
        </p:spPr>
      </p:pic>
      <p:pic>
        <p:nvPicPr>
          <p:cNvPr id="349" name="Google Shape;349;p57"/>
          <p:cNvPicPr preferRelativeResize="0"/>
          <p:nvPr/>
        </p:nvPicPr>
        <p:blipFill>
          <a:blip r:embed="rId4">
            <a:alphaModFix/>
          </a:blip>
          <a:stretch>
            <a:fillRect/>
          </a:stretch>
        </p:blipFill>
        <p:spPr>
          <a:xfrm>
            <a:off x="3499750" y="2677076"/>
            <a:ext cx="3027184" cy="20282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stack</a:t>
            </a:r>
            <a:endParaRPr/>
          </a:p>
        </p:txBody>
      </p:sp>
      <p:pic>
        <p:nvPicPr>
          <p:cNvPr id="355" name="Google Shape;355;p58"/>
          <p:cNvPicPr preferRelativeResize="0"/>
          <p:nvPr/>
        </p:nvPicPr>
        <p:blipFill>
          <a:blip r:embed="rId3">
            <a:alphaModFix/>
          </a:blip>
          <a:stretch>
            <a:fillRect/>
          </a:stretch>
        </p:blipFill>
        <p:spPr>
          <a:xfrm>
            <a:off x="408750" y="764850"/>
            <a:ext cx="7890733" cy="4201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9"/>
          <p:cNvSpPr txBox="1">
            <a:spLocks noGrp="1"/>
          </p:cNvSpPr>
          <p:nvPr>
            <p:ph type="title"/>
          </p:nvPr>
        </p:nvSpPr>
        <p:spPr>
          <a:xfrm>
            <a:off x="311700" y="119375"/>
            <a:ext cx="85206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Visibility</a:t>
            </a:r>
            <a:endParaRPr/>
          </a:p>
        </p:txBody>
      </p:sp>
      <p:pic>
        <p:nvPicPr>
          <p:cNvPr id="361" name="Google Shape;361;p59"/>
          <p:cNvPicPr preferRelativeResize="0"/>
          <p:nvPr/>
        </p:nvPicPr>
        <p:blipFill>
          <a:blip r:embed="rId3">
            <a:alphaModFix/>
          </a:blip>
          <a:stretch>
            <a:fillRect/>
          </a:stretch>
        </p:blipFill>
        <p:spPr>
          <a:xfrm>
            <a:off x="152400" y="749975"/>
            <a:ext cx="8839200" cy="2581542"/>
          </a:xfrm>
          <a:prstGeom prst="rect">
            <a:avLst/>
          </a:prstGeom>
          <a:noFill/>
          <a:ln>
            <a:noFill/>
          </a:ln>
        </p:spPr>
      </p:pic>
      <p:pic>
        <p:nvPicPr>
          <p:cNvPr id="362" name="Google Shape;362;p59"/>
          <p:cNvPicPr preferRelativeResize="0"/>
          <p:nvPr/>
        </p:nvPicPr>
        <p:blipFill>
          <a:blip r:embed="rId4">
            <a:alphaModFix/>
          </a:blip>
          <a:stretch>
            <a:fillRect/>
          </a:stretch>
        </p:blipFill>
        <p:spPr>
          <a:xfrm>
            <a:off x="152400" y="3799317"/>
            <a:ext cx="8839201" cy="40841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title"/>
          </p:nvPr>
        </p:nvSpPr>
        <p:spPr>
          <a:xfrm>
            <a:off x="190375" y="153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Visibility</a:t>
            </a:r>
            <a:endParaRPr/>
          </a:p>
        </p:txBody>
      </p:sp>
      <p:pic>
        <p:nvPicPr>
          <p:cNvPr id="368" name="Google Shape;368;p60"/>
          <p:cNvPicPr preferRelativeResize="0"/>
          <p:nvPr/>
        </p:nvPicPr>
        <p:blipFill>
          <a:blip r:embed="rId3">
            <a:alphaModFix/>
          </a:blip>
          <a:stretch>
            <a:fillRect/>
          </a:stretch>
        </p:blipFill>
        <p:spPr>
          <a:xfrm>
            <a:off x="402700" y="726600"/>
            <a:ext cx="8471325" cy="41775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a:spLocks noGrp="1"/>
          </p:cNvSpPr>
          <p:nvPr>
            <p:ph type="title"/>
          </p:nvPr>
        </p:nvSpPr>
        <p:spPr>
          <a:xfrm>
            <a:off x="311700" y="275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a:t>
            </a:r>
            <a:endParaRPr/>
          </a:p>
        </p:txBody>
      </p:sp>
      <p:pic>
        <p:nvPicPr>
          <p:cNvPr id="374" name="Google Shape;374;p61"/>
          <p:cNvPicPr preferRelativeResize="0"/>
          <p:nvPr/>
        </p:nvPicPr>
        <p:blipFill>
          <a:blip r:embed="rId3">
            <a:alphaModFix/>
          </a:blip>
          <a:stretch>
            <a:fillRect/>
          </a:stretch>
        </p:blipFill>
        <p:spPr>
          <a:xfrm>
            <a:off x="228600" y="1000300"/>
            <a:ext cx="8839197" cy="3862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does an object have?</a:t>
            </a:r>
            <a:endParaRPr/>
          </a:p>
        </p:txBody>
      </p:sp>
      <p:sp>
        <p:nvSpPr>
          <p:cNvPr id="86" name="Google Shape;86;p1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457200" lvl="0" indent="-342900" algn="just" rtl="0">
              <a:spcBef>
                <a:spcPts val="1200"/>
              </a:spcBef>
              <a:spcAft>
                <a:spcPts val="0"/>
              </a:spcAft>
              <a:buSzPts val="1800"/>
              <a:buChar char="●"/>
            </a:pPr>
            <a:r>
              <a:rPr lang="en"/>
              <a:t>The </a:t>
            </a:r>
            <a:r>
              <a:rPr lang="en" b="1"/>
              <a:t>structure </a:t>
            </a:r>
            <a:r>
              <a:rPr lang="en"/>
              <a:t>and </a:t>
            </a:r>
            <a:r>
              <a:rPr lang="en" b="1"/>
              <a:t>behavior </a:t>
            </a:r>
            <a:r>
              <a:rPr lang="en"/>
              <a:t>of similar objects are defined in their common </a:t>
            </a:r>
            <a:r>
              <a:rPr lang="en" b="1"/>
              <a:t>class</a:t>
            </a:r>
            <a:r>
              <a:rPr lang="en"/>
              <a:t>. </a:t>
            </a:r>
            <a:endParaRPr/>
          </a:p>
          <a:p>
            <a:pPr marL="457200" lvl="0" indent="-342900" algn="just" rtl="0">
              <a:spcBef>
                <a:spcPts val="0"/>
              </a:spcBef>
              <a:spcAft>
                <a:spcPts val="0"/>
              </a:spcAft>
              <a:buSzPts val="1800"/>
              <a:buChar char="●"/>
            </a:pPr>
            <a:r>
              <a:rPr lang="en"/>
              <a:t>The terms </a:t>
            </a:r>
            <a:r>
              <a:rPr lang="en" b="1"/>
              <a:t>instance </a:t>
            </a:r>
            <a:r>
              <a:rPr lang="en"/>
              <a:t>and </a:t>
            </a:r>
            <a:r>
              <a:rPr lang="en" b="1"/>
              <a:t>object </a:t>
            </a:r>
            <a:r>
              <a:rPr lang="en"/>
              <a:t>are interchangeable.</a:t>
            </a:r>
            <a:endParaRPr/>
          </a:p>
        </p:txBody>
      </p:sp>
      <p:pic>
        <p:nvPicPr>
          <p:cNvPr id="87" name="Google Shape;87;p17"/>
          <p:cNvPicPr preferRelativeResize="0"/>
          <p:nvPr/>
        </p:nvPicPr>
        <p:blipFill>
          <a:blip r:embed="rId3">
            <a:alphaModFix/>
          </a:blip>
          <a:stretch>
            <a:fillRect/>
          </a:stretch>
        </p:blipFill>
        <p:spPr>
          <a:xfrm>
            <a:off x="4572001" y="1763351"/>
            <a:ext cx="4331425" cy="3022650"/>
          </a:xfrm>
          <a:prstGeom prst="rect">
            <a:avLst/>
          </a:prstGeom>
          <a:noFill/>
          <a:ln>
            <a:noFill/>
          </a:ln>
        </p:spPr>
      </p:pic>
      <p:pic>
        <p:nvPicPr>
          <p:cNvPr id="88" name="Google Shape;88;p17"/>
          <p:cNvPicPr preferRelativeResize="0"/>
          <p:nvPr/>
        </p:nvPicPr>
        <p:blipFill>
          <a:blip r:embed="rId4">
            <a:alphaModFix/>
          </a:blip>
          <a:stretch>
            <a:fillRect/>
          </a:stretch>
        </p:blipFill>
        <p:spPr>
          <a:xfrm>
            <a:off x="311700" y="1152475"/>
            <a:ext cx="8801100" cy="685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Stack</a:t>
            </a:r>
            <a:endParaRPr/>
          </a:p>
        </p:txBody>
      </p:sp>
      <p:sp>
        <p:nvSpPr>
          <p:cNvPr id="380" name="Google Shape;380;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1" name="Google Shape;381;p62"/>
          <p:cNvPicPr preferRelativeResize="0"/>
          <p:nvPr/>
        </p:nvPicPr>
        <p:blipFill>
          <a:blip r:embed="rId3">
            <a:alphaModFix/>
          </a:blip>
          <a:stretch>
            <a:fillRect/>
          </a:stretch>
        </p:blipFill>
        <p:spPr>
          <a:xfrm>
            <a:off x="361225" y="1209150"/>
            <a:ext cx="8520601" cy="27950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Relationships among classes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Relationships</a:t>
            </a:r>
            <a:endParaRPr/>
          </a:p>
        </p:txBody>
      </p:sp>
      <p:sp>
        <p:nvSpPr>
          <p:cNvPr id="392" name="Google Shape;392;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Association</a:t>
            </a:r>
            <a:endParaRPr/>
          </a:p>
          <a:p>
            <a:pPr marL="457200" lvl="0" indent="-342900" algn="l" rtl="0">
              <a:spcBef>
                <a:spcPts val="0"/>
              </a:spcBef>
              <a:spcAft>
                <a:spcPts val="0"/>
              </a:spcAft>
              <a:buSzPts val="1800"/>
              <a:buChar char="●"/>
            </a:pPr>
            <a:r>
              <a:rPr lang="en"/>
              <a:t>Inheritance</a:t>
            </a:r>
            <a:endParaRPr/>
          </a:p>
          <a:p>
            <a:pPr marL="457200" lvl="0" indent="-342900" algn="l" rtl="0">
              <a:spcBef>
                <a:spcPts val="0"/>
              </a:spcBef>
              <a:spcAft>
                <a:spcPts val="0"/>
              </a:spcAft>
              <a:buSzPts val="1800"/>
              <a:buChar char="●"/>
            </a:pPr>
            <a:r>
              <a:rPr lang="en"/>
              <a:t>Aggregation</a:t>
            </a:r>
            <a:endParaRPr/>
          </a:p>
          <a:p>
            <a:pPr marL="457200" lvl="0" indent="-342900" algn="l" rtl="0">
              <a:spcBef>
                <a:spcPts val="0"/>
              </a:spcBef>
              <a:spcAft>
                <a:spcPts val="0"/>
              </a:spcAft>
              <a:buSzPts val="1800"/>
              <a:buChar char="●"/>
            </a:pPr>
            <a:r>
              <a:rPr lang="en"/>
              <a:t>Dependencies</a:t>
            </a:r>
            <a:endParaRPr/>
          </a:p>
          <a:p>
            <a:pPr marL="457200" lvl="0" indent="0" algn="l" rtl="0">
              <a:spcBef>
                <a:spcPts val="1200"/>
              </a:spcBef>
              <a:spcAft>
                <a:spcPts val="12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5"/>
          <p:cNvSpPr txBox="1">
            <a:spLocks noGrp="1"/>
          </p:cNvSpPr>
          <p:nvPr>
            <p:ph type="title"/>
          </p:nvPr>
        </p:nvSpPr>
        <p:spPr>
          <a:xfrm>
            <a:off x="251050" y="13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t>Relationships between classes</a:t>
            </a:r>
            <a:endParaRPr sz="2120"/>
          </a:p>
        </p:txBody>
      </p:sp>
      <p:pic>
        <p:nvPicPr>
          <p:cNvPr id="398" name="Google Shape;398;p65"/>
          <p:cNvPicPr preferRelativeResize="0"/>
          <p:nvPr/>
        </p:nvPicPr>
        <p:blipFill>
          <a:blip r:embed="rId3">
            <a:alphaModFix/>
          </a:blip>
          <a:stretch>
            <a:fillRect/>
          </a:stretch>
        </p:blipFill>
        <p:spPr>
          <a:xfrm>
            <a:off x="465425" y="456300"/>
            <a:ext cx="8306225" cy="2834425"/>
          </a:xfrm>
          <a:prstGeom prst="rect">
            <a:avLst/>
          </a:prstGeom>
          <a:noFill/>
          <a:ln>
            <a:noFill/>
          </a:ln>
        </p:spPr>
      </p:pic>
      <p:pic>
        <p:nvPicPr>
          <p:cNvPr id="399" name="Google Shape;399;p65"/>
          <p:cNvPicPr preferRelativeResize="0"/>
          <p:nvPr/>
        </p:nvPicPr>
        <p:blipFill>
          <a:blip r:embed="rId4">
            <a:alphaModFix/>
          </a:blip>
          <a:stretch>
            <a:fillRect/>
          </a:stretch>
        </p:blipFill>
        <p:spPr>
          <a:xfrm>
            <a:off x="143675" y="3373015"/>
            <a:ext cx="9144000" cy="15378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05" name="Google Shape;405;p66"/>
          <p:cNvSpPr txBox="1">
            <a:spLocks noGrp="1"/>
          </p:cNvSpPr>
          <p:nvPr>
            <p:ph type="title"/>
          </p:nvPr>
        </p:nvSpPr>
        <p:spPr>
          <a:xfrm>
            <a:off x="251050" y="13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t>Relationships between classes</a:t>
            </a:r>
            <a:endParaRPr sz="2120"/>
          </a:p>
        </p:txBody>
      </p:sp>
      <p:pic>
        <p:nvPicPr>
          <p:cNvPr id="406" name="Google Shape;406;p66"/>
          <p:cNvPicPr preferRelativeResize="0"/>
          <p:nvPr/>
        </p:nvPicPr>
        <p:blipFill>
          <a:blip r:embed="rId3">
            <a:alphaModFix/>
          </a:blip>
          <a:stretch>
            <a:fillRect/>
          </a:stretch>
        </p:blipFill>
        <p:spPr>
          <a:xfrm>
            <a:off x="152400" y="597050"/>
            <a:ext cx="9144002" cy="4254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153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Association</a:t>
            </a:r>
            <a:endParaRPr/>
          </a:p>
        </p:txBody>
      </p:sp>
      <p:pic>
        <p:nvPicPr>
          <p:cNvPr id="412" name="Google Shape;412;p67"/>
          <p:cNvPicPr preferRelativeResize="0"/>
          <p:nvPr/>
        </p:nvPicPr>
        <p:blipFill>
          <a:blip r:embed="rId3">
            <a:alphaModFix/>
          </a:blip>
          <a:stretch>
            <a:fillRect/>
          </a:stretch>
        </p:blipFill>
        <p:spPr>
          <a:xfrm>
            <a:off x="152400" y="879000"/>
            <a:ext cx="8308119" cy="41120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Association</a:t>
            </a:r>
            <a:endParaRPr/>
          </a:p>
        </p:txBody>
      </p:sp>
      <p:sp>
        <p:nvSpPr>
          <p:cNvPr id="418" name="Google Shape;418;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68"/>
          <p:cNvPicPr preferRelativeResize="0"/>
          <p:nvPr/>
        </p:nvPicPr>
        <p:blipFill>
          <a:blip r:embed="rId3">
            <a:alphaModFix/>
          </a:blip>
          <a:stretch>
            <a:fillRect/>
          </a:stretch>
        </p:blipFill>
        <p:spPr>
          <a:xfrm>
            <a:off x="575750" y="1152475"/>
            <a:ext cx="7565477" cy="3586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9"/>
          <p:cNvSpPr txBox="1">
            <a:spLocks noGrp="1"/>
          </p:cNvSpPr>
          <p:nvPr>
            <p:ph type="title"/>
          </p:nvPr>
        </p:nvSpPr>
        <p:spPr>
          <a:xfrm>
            <a:off x="226775" y="129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Inheritance</a:t>
            </a:r>
            <a:endParaRPr/>
          </a:p>
        </p:txBody>
      </p:sp>
      <p:pic>
        <p:nvPicPr>
          <p:cNvPr id="425" name="Google Shape;425;p69"/>
          <p:cNvPicPr preferRelativeResize="0"/>
          <p:nvPr/>
        </p:nvPicPr>
        <p:blipFill>
          <a:blip r:embed="rId3">
            <a:alphaModFix/>
          </a:blip>
          <a:stretch>
            <a:fillRect/>
          </a:stretch>
        </p:blipFill>
        <p:spPr>
          <a:xfrm>
            <a:off x="577238" y="818325"/>
            <a:ext cx="7989528" cy="4136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214675" y="15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Single Inheritance</a:t>
            </a:r>
            <a:endParaRPr/>
          </a:p>
        </p:txBody>
      </p:sp>
      <p:pic>
        <p:nvPicPr>
          <p:cNvPr id="431" name="Google Shape;431;p70"/>
          <p:cNvPicPr preferRelativeResize="0"/>
          <p:nvPr/>
        </p:nvPicPr>
        <p:blipFill>
          <a:blip r:embed="rId3">
            <a:alphaModFix/>
          </a:blip>
          <a:stretch>
            <a:fillRect/>
          </a:stretch>
        </p:blipFill>
        <p:spPr>
          <a:xfrm>
            <a:off x="457200" y="878975"/>
            <a:ext cx="8307130" cy="4112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1"/>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Polymorphism</a:t>
            </a:r>
            <a:endParaRPr/>
          </a:p>
        </p:txBody>
      </p:sp>
      <p:sp>
        <p:nvSpPr>
          <p:cNvPr id="437" name="Google Shape;437;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8" name="Google Shape;438;p71"/>
          <p:cNvPicPr preferRelativeResize="0"/>
          <p:nvPr/>
        </p:nvPicPr>
        <p:blipFill>
          <a:blip r:embed="rId3">
            <a:alphaModFix/>
          </a:blip>
          <a:stretch>
            <a:fillRect/>
          </a:stretch>
        </p:blipFill>
        <p:spPr>
          <a:xfrm>
            <a:off x="311700" y="1084475"/>
            <a:ext cx="8614925" cy="243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of an object</a:t>
            </a: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5" name="Google Shape;95;p18"/>
          <p:cNvPicPr preferRelativeResize="0"/>
          <p:nvPr/>
        </p:nvPicPr>
        <p:blipFill>
          <a:blip r:embed="rId3">
            <a:alphaModFix/>
          </a:blip>
          <a:stretch>
            <a:fillRect/>
          </a:stretch>
        </p:blipFill>
        <p:spPr>
          <a:xfrm>
            <a:off x="379500" y="1152474"/>
            <a:ext cx="8170650" cy="3058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2"/>
          <p:cNvSpPr txBox="1">
            <a:spLocks noGrp="1"/>
          </p:cNvSpPr>
          <p:nvPr>
            <p:ph type="title"/>
          </p:nvPr>
        </p:nvSpPr>
        <p:spPr>
          <a:xfrm>
            <a:off x="263175" y="190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Multiple Inheritance</a:t>
            </a:r>
            <a:endParaRPr/>
          </a:p>
        </p:txBody>
      </p:sp>
      <p:pic>
        <p:nvPicPr>
          <p:cNvPr id="444" name="Google Shape;444;p72"/>
          <p:cNvPicPr preferRelativeResize="0"/>
          <p:nvPr/>
        </p:nvPicPr>
        <p:blipFill>
          <a:blip r:embed="rId3">
            <a:alphaModFix/>
          </a:blip>
          <a:stretch>
            <a:fillRect/>
          </a:stretch>
        </p:blipFill>
        <p:spPr>
          <a:xfrm>
            <a:off x="284763" y="762975"/>
            <a:ext cx="8574480" cy="4075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77A8-68CB-45AC-9355-90F6D90A10D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D7DF212-4886-41C2-93C7-16DFB0E201B1}"/>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8BC708CF-3AF8-4CBD-9B6B-1C398D0700CA}"/>
              </a:ext>
            </a:extLst>
          </p:cNvPr>
          <p:cNvPicPr>
            <a:picLocks noChangeAspect="1"/>
          </p:cNvPicPr>
          <p:nvPr/>
        </p:nvPicPr>
        <p:blipFill>
          <a:blip r:embed="rId2"/>
          <a:stretch>
            <a:fillRect/>
          </a:stretch>
        </p:blipFill>
        <p:spPr>
          <a:xfrm>
            <a:off x="427164" y="1220841"/>
            <a:ext cx="6881778" cy="2776858"/>
          </a:xfrm>
          <a:prstGeom prst="rect">
            <a:avLst/>
          </a:prstGeom>
        </p:spPr>
      </p:pic>
    </p:spTree>
    <p:extLst>
      <p:ext uri="{BB962C8B-B14F-4D97-AF65-F5344CB8AC3E}">
        <p14:creationId xmlns:p14="http://schemas.microsoft.com/office/powerpoint/2010/main" val="966299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3"/>
          <p:cNvSpPr txBox="1">
            <a:spLocks noGrp="1"/>
          </p:cNvSpPr>
          <p:nvPr>
            <p:ph type="title"/>
          </p:nvPr>
        </p:nvSpPr>
        <p:spPr>
          <a:xfrm>
            <a:off x="311700" y="21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Aggregation</a:t>
            </a:r>
            <a:endParaRPr/>
          </a:p>
        </p:txBody>
      </p:sp>
      <p:pic>
        <p:nvPicPr>
          <p:cNvPr id="450" name="Google Shape;450;p73"/>
          <p:cNvPicPr preferRelativeResize="0"/>
          <p:nvPr/>
        </p:nvPicPr>
        <p:blipFill>
          <a:blip r:embed="rId3">
            <a:alphaModFix/>
          </a:blip>
          <a:stretch>
            <a:fillRect/>
          </a:stretch>
        </p:blipFill>
        <p:spPr>
          <a:xfrm>
            <a:off x="152400" y="939650"/>
            <a:ext cx="8839202" cy="2293492"/>
          </a:xfrm>
          <a:prstGeom prst="rect">
            <a:avLst/>
          </a:prstGeom>
          <a:noFill/>
          <a:ln>
            <a:noFill/>
          </a:ln>
        </p:spPr>
      </p:pic>
      <p:pic>
        <p:nvPicPr>
          <p:cNvPr id="451" name="Google Shape;451;p73"/>
          <p:cNvPicPr preferRelativeResize="0"/>
          <p:nvPr/>
        </p:nvPicPr>
        <p:blipFill>
          <a:blip r:embed="rId4">
            <a:alphaModFix/>
          </a:blip>
          <a:stretch>
            <a:fillRect/>
          </a:stretch>
        </p:blipFill>
        <p:spPr>
          <a:xfrm>
            <a:off x="455675" y="3385542"/>
            <a:ext cx="5091913" cy="160555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Dependencies</a:t>
            </a:r>
            <a:endParaRPr/>
          </a:p>
        </p:txBody>
      </p:sp>
      <p:sp>
        <p:nvSpPr>
          <p:cNvPr id="457" name="Google Shape;457;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8" name="Google Shape;458;p74"/>
          <p:cNvPicPr preferRelativeResize="0"/>
          <p:nvPr/>
        </p:nvPicPr>
        <p:blipFill>
          <a:blip r:embed="rId3">
            <a:alphaModFix/>
          </a:blip>
          <a:stretch>
            <a:fillRect/>
          </a:stretch>
        </p:blipFill>
        <p:spPr>
          <a:xfrm>
            <a:off x="346425" y="1202126"/>
            <a:ext cx="8451150" cy="206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of a DATE object</a:t>
            </a:r>
            <a:endParaRP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9"/>
          <p:cNvPicPr preferRelativeResize="0"/>
          <p:nvPr/>
        </p:nvPicPr>
        <p:blipFill>
          <a:blip r:embed="rId3">
            <a:alphaModFix/>
          </a:blip>
          <a:stretch>
            <a:fillRect/>
          </a:stretch>
        </p:blipFill>
        <p:spPr>
          <a:xfrm>
            <a:off x="311700" y="1152475"/>
            <a:ext cx="7957150" cy="375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303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encodes constraints</a:t>
            </a:r>
            <a:endParaRPr/>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9" name="Google Shape;109;p20"/>
          <p:cNvPicPr preferRelativeResize="0"/>
          <p:nvPr/>
        </p:nvPicPr>
        <p:blipFill>
          <a:blip r:embed="rId3">
            <a:alphaModFix/>
          </a:blip>
          <a:stretch>
            <a:fillRect/>
          </a:stretch>
        </p:blipFill>
        <p:spPr>
          <a:xfrm>
            <a:off x="380675" y="695312"/>
            <a:ext cx="8520601" cy="4333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205925" y="142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of an Elevator</a:t>
            </a:r>
            <a:endParaRPr/>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21"/>
          <p:cNvPicPr preferRelativeResize="0"/>
          <p:nvPr/>
        </p:nvPicPr>
        <p:blipFill>
          <a:blip r:embed="rId3">
            <a:alphaModFix/>
          </a:blip>
          <a:stretch>
            <a:fillRect/>
          </a:stretch>
        </p:blipFill>
        <p:spPr>
          <a:xfrm>
            <a:off x="311700" y="923550"/>
            <a:ext cx="8705701" cy="3069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447</Words>
  <Application>Microsoft Office PowerPoint</Application>
  <PresentationFormat>On-screen Show (16:9)</PresentationFormat>
  <Paragraphs>84</Paragraphs>
  <Slides>63</Slides>
  <Notes>62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Roboto</vt:lpstr>
      <vt:lpstr>Simple Light</vt:lpstr>
      <vt:lpstr>Class and Object</vt:lpstr>
      <vt:lpstr>Introducing the Analogy</vt:lpstr>
      <vt:lpstr>The Nature of an Object</vt:lpstr>
      <vt:lpstr>What Is and What Isn't an Object?</vt:lpstr>
      <vt:lpstr>What does an object have?</vt:lpstr>
      <vt:lpstr>State of an object</vt:lpstr>
      <vt:lpstr>STATE of a DATE object</vt:lpstr>
      <vt:lpstr>STATE encodes constraints</vt:lpstr>
      <vt:lpstr>STATE of an Elevator</vt:lpstr>
      <vt:lpstr>An Elevator</vt:lpstr>
      <vt:lpstr>An Elevator </vt:lpstr>
      <vt:lpstr>An Elevator - States</vt:lpstr>
      <vt:lpstr>STATE</vt:lpstr>
      <vt:lpstr>STATE Space</vt:lpstr>
      <vt:lpstr>Behavior</vt:lpstr>
      <vt:lpstr>Common Operations of an Object</vt:lpstr>
      <vt:lpstr>Employee LMS</vt:lpstr>
      <vt:lpstr>Roles and Responsibilities</vt:lpstr>
      <vt:lpstr>Roles and Responsibilities </vt:lpstr>
      <vt:lpstr>BEHAVIOR of an Object</vt:lpstr>
      <vt:lpstr>IDENTITY of an Object</vt:lpstr>
      <vt:lpstr>IDENTITY of a Display Object</vt:lpstr>
      <vt:lpstr>IDENTITY of a Display Object </vt:lpstr>
      <vt:lpstr>IDENTITY of a Display Object</vt:lpstr>
      <vt:lpstr>Relationships among Objects</vt:lpstr>
      <vt:lpstr>Relationships among Objects</vt:lpstr>
      <vt:lpstr>Relationships among Objects</vt:lpstr>
      <vt:lpstr>Links (Association)</vt:lpstr>
      <vt:lpstr>Notation</vt:lpstr>
      <vt:lpstr>A Flow Control System</vt:lpstr>
      <vt:lpstr>Understanding Messages between Objects</vt:lpstr>
      <vt:lpstr>Roles of participating objects in a link</vt:lpstr>
      <vt:lpstr>Visibility</vt:lpstr>
      <vt:lpstr>Synchronization</vt:lpstr>
      <vt:lpstr>Synchronization </vt:lpstr>
      <vt:lpstr>Aggregation</vt:lpstr>
      <vt:lpstr>Temperature control system</vt:lpstr>
      <vt:lpstr>LMS </vt:lpstr>
      <vt:lpstr>Nature of classes</vt:lpstr>
      <vt:lpstr>What is Class?</vt:lpstr>
      <vt:lpstr>PowerPoint Presentation</vt:lpstr>
      <vt:lpstr>What is not a class?</vt:lpstr>
      <vt:lpstr>Interface</vt:lpstr>
      <vt:lpstr>Design by Contract</vt:lpstr>
      <vt:lpstr>Design by Contract</vt:lpstr>
      <vt:lpstr>Example of stack</vt:lpstr>
      <vt:lpstr>Visibility</vt:lpstr>
      <vt:lpstr>Visibility</vt:lpstr>
      <vt:lpstr>Implementation</vt:lpstr>
      <vt:lpstr>Implementation: Stack</vt:lpstr>
      <vt:lpstr>Relationships among classes</vt:lpstr>
      <vt:lpstr>Relationships</vt:lpstr>
      <vt:lpstr>Relationships between classes</vt:lpstr>
      <vt:lpstr>Relationships between classes</vt:lpstr>
      <vt:lpstr>Association</vt:lpstr>
      <vt:lpstr>Association</vt:lpstr>
      <vt:lpstr>Inheritance</vt:lpstr>
      <vt:lpstr>Single Inheritance</vt:lpstr>
      <vt:lpstr>Polymorphism</vt:lpstr>
      <vt:lpstr>Multiple Inheritance</vt:lpstr>
      <vt:lpstr>PowerPoint Presentation</vt:lpstr>
      <vt:lpstr>Aggregation</vt:lpstr>
      <vt:lpstr>Dependencies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and Object</dc:title>
  <cp:lastModifiedBy>Raju Pal</cp:lastModifiedBy>
  <cp:revision>4</cp:revision>
  <dcterms:modified xsi:type="dcterms:W3CDTF">2023-08-22T07:28:25Z</dcterms:modified>
</cp:coreProperties>
</file>